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9" d="100"/>
          <a:sy n="89" d="100"/>
        </p:scale>
        <p:origin x="10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625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398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3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82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57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2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954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09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250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665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13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03-Aug-20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2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C9628F-7097-447B-8A65-1E0380755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-2" y="10"/>
            <a:ext cx="1219200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0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E9BB7D-D6A5-422B-B0D8-C58D24506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90122" y="1583757"/>
            <a:ext cx="4607094" cy="2807208"/>
          </a:xfrm>
        </p:spPr>
        <p:txBody>
          <a:bodyPr anchor="b">
            <a:normAutofit/>
          </a:bodyPr>
          <a:lstStyle/>
          <a:p>
            <a:r>
              <a:rPr lang="en-US" sz="4800" dirty="0" err="1">
                <a:solidFill>
                  <a:schemeClr val="bg1"/>
                </a:solidFill>
              </a:rPr>
              <a:t>Gde</a:t>
            </a:r>
            <a:r>
              <a:rPr lang="en-US" sz="4800" dirty="0">
                <a:solidFill>
                  <a:schemeClr val="bg1"/>
                </a:solidFill>
              </a:rPr>
              <a:t> je </a:t>
            </a:r>
            <a:r>
              <a:rPr lang="en-US" sz="4800" dirty="0" err="1">
                <a:solidFill>
                  <a:schemeClr val="bg1"/>
                </a:solidFill>
              </a:rPr>
              <a:t>nestao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Mlečni</a:t>
            </a:r>
            <a:r>
              <a:rPr lang="en-US" sz="4800" dirty="0">
                <a:solidFill>
                  <a:schemeClr val="bg1"/>
                </a:solidFill>
              </a:rPr>
              <a:t> put?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3668EC-E059-4A90-8541-C0CE485695C4}"/>
              </a:ext>
            </a:extLst>
          </p:cNvPr>
          <p:cNvSpPr txBox="1"/>
          <p:nvPr/>
        </p:nvSpPr>
        <p:spPr>
          <a:xfrm>
            <a:off x="360727" y="5274243"/>
            <a:ext cx="10269350" cy="10464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DAJANA BJELAJAC</a:t>
            </a:r>
          </a:p>
          <a:p>
            <a:endParaRPr lang="en-US" sz="6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Departman</a:t>
            </a:r>
            <a:r>
              <a:rPr lang="en-US" dirty="0">
                <a:solidFill>
                  <a:schemeClr val="bg1"/>
                </a:solidFill>
              </a:rPr>
              <a:t> za </a:t>
            </a:r>
            <a:r>
              <a:rPr lang="en-US" dirty="0" err="1">
                <a:solidFill>
                  <a:schemeClr val="bg1"/>
                </a:solidFill>
              </a:rPr>
              <a:t>geografiju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turizam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hotelijerstvo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Prirodno-matematički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fakultet</a:t>
            </a:r>
            <a:r>
              <a:rPr lang="en-US" dirty="0">
                <a:solidFill>
                  <a:schemeClr val="bg1"/>
                </a:solidFill>
              </a:rPr>
              <a:t> u </a:t>
            </a:r>
            <a:r>
              <a:rPr lang="en-US" dirty="0" err="1">
                <a:solidFill>
                  <a:schemeClr val="bg1"/>
                </a:solidFill>
              </a:rPr>
              <a:t>Novom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Sadu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Nevladina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organizacija</a:t>
            </a:r>
            <a:r>
              <a:rPr lang="en-US" dirty="0">
                <a:solidFill>
                  <a:schemeClr val="bg1"/>
                </a:solidFill>
              </a:rPr>
              <a:t> “Carpe </a:t>
            </a:r>
            <a:r>
              <a:rPr lang="en-US" dirty="0" err="1">
                <a:solidFill>
                  <a:schemeClr val="bg1"/>
                </a:solidFill>
              </a:rPr>
              <a:t>Noctem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229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	</a:t>
            </a:r>
            <a:r>
              <a:rPr lang="en-US" sz="2800" dirty="0" err="1"/>
              <a:t>Insekti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Ultra </a:t>
            </a:r>
            <a:r>
              <a:rPr lang="en-US" sz="2800" dirty="0" err="1"/>
              <a:t>maratonu</a:t>
            </a:r>
            <a:r>
              <a:rPr lang="en-US" sz="2800" dirty="0"/>
              <a:t> </a:t>
            </a:r>
            <a:r>
              <a:rPr lang="en-US" sz="2800" dirty="0" err="1"/>
              <a:t>oko</a:t>
            </a:r>
            <a:r>
              <a:rPr lang="en-US" sz="2800" dirty="0"/>
              <a:t> </a:t>
            </a:r>
            <a:r>
              <a:rPr lang="en-US" sz="2800" dirty="0" err="1"/>
              <a:t>sijalice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359978" y="1828800"/>
            <a:ext cx="99220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Oko</a:t>
            </a:r>
            <a:r>
              <a:rPr lang="en-US" sz="2400" dirty="0"/>
              <a:t> </a:t>
            </a:r>
            <a:r>
              <a:rPr lang="en-US" sz="2400" dirty="0" err="1"/>
              <a:t>jedne</a:t>
            </a:r>
            <a:r>
              <a:rPr lang="en-US" sz="2400" dirty="0"/>
              <a:t> </a:t>
            </a:r>
            <a:r>
              <a:rPr lang="en-US" sz="2400" dirty="0" err="1"/>
              <a:t>sijalice</a:t>
            </a:r>
            <a:r>
              <a:rPr lang="en-US" sz="2400" dirty="0"/>
              <a:t> </a:t>
            </a:r>
            <a:r>
              <a:rPr lang="en-US" sz="2400" dirty="0" err="1"/>
              <a:t>obleće</a:t>
            </a:r>
            <a:r>
              <a:rPr lang="en-US" sz="2400" dirty="0"/>
              <a:t> </a:t>
            </a:r>
            <a:r>
              <a:rPr lang="en-US" sz="2400" dirty="0" err="1"/>
              <a:t>prosečno</a:t>
            </a:r>
            <a:r>
              <a:rPr lang="en-US" sz="2400" dirty="0"/>
              <a:t> 80 </a:t>
            </a:r>
            <a:r>
              <a:rPr lang="en-US" sz="2400" dirty="0" err="1"/>
              <a:t>letećih</a:t>
            </a:r>
            <a:r>
              <a:rPr lang="en-US" sz="2400" dirty="0"/>
              <a:t> </a:t>
            </a:r>
            <a:r>
              <a:rPr lang="en-US" sz="2400" dirty="0" err="1"/>
              <a:t>insekata</a:t>
            </a:r>
            <a:endParaRPr lang="en-US" sz="2400" dirty="0"/>
          </a:p>
          <a:p>
            <a:r>
              <a:rPr lang="en-US" sz="2400" dirty="0" err="1"/>
              <a:t>Ptice</a:t>
            </a:r>
            <a:r>
              <a:rPr lang="en-US" sz="2400" dirty="0"/>
              <a:t> </a:t>
            </a:r>
            <a:r>
              <a:rPr lang="en-US" sz="2400" dirty="0" err="1"/>
              <a:t>selice</a:t>
            </a:r>
            <a:r>
              <a:rPr lang="en-US" sz="2400" dirty="0"/>
              <a:t> </a:t>
            </a:r>
            <a:r>
              <a:rPr lang="en-US" sz="2400" dirty="0" err="1"/>
              <a:t>pri</a:t>
            </a:r>
            <a:r>
              <a:rPr lang="en-US" sz="2400" dirty="0"/>
              <a:t> </a:t>
            </a:r>
            <a:r>
              <a:rPr lang="en-US" sz="2400" dirty="0" err="1"/>
              <a:t>migracijama</a:t>
            </a:r>
            <a:r>
              <a:rPr lang="en-US" sz="2400" dirty="0"/>
              <a:t> </a:t>
            </a:r>
            <a:r>
              <a:rPr lang="en-US" sz="2400" dirty="0" err="1"/>
              <a:t>gube</a:t>
            </a:r>
            <a:r>
              <a:rPr lang="en-US" sz="2400" dirty="0"/>
              <a:t> </a:t>
            </a:r>
            <a:r>
              <a:rPr lang="en-US" sz="2400" dirty="0" err="1"/>
              <a:t>orijentir</a:t>
            </a:r>
            <a:endParaRPr lang="en-US" sz="2400" dirty="0"/>
          </a:p>
          <a:p>
            <a:r>
              <a:rPr lang="en-US" sz="2400" dirty="0" err="1"/>
              <a:t>Svici</a:t>
            </a:r>
            <a:r>
              <a:rPr lang="en-US" sz="2400" dirty="0"/>
              <a:t> </a:t>
            </a:r>
            <a:r>
              <a:rPr lang="en-US" sz="2400" dirty="0" err="1"/>
              <a:t>komuniciraju</a:t>
            </a:r>
            <a:r>
              <a:rPr lang="en-US" sz="2400" dirty="0"/>
              <a:t> </a:t>
            </a:r>
            <a:r>
              <a:rPr lang="en-US" sz="2400" dirty="0" err="1"/>
              <a:t>putem</a:t>
            </a:r>
            <a:r>
              <a:rPr lang="en-US" sz="2400" dirty="0"/>
              <a:t> </a:t>
            </a:r>
            <a:r>
              <a:rPr lang="en-US" sz="2400" dirty="0" err="1"/>
              <a:t>svetlosnih</a:t>
            </a:r>
            <a:r>
              <a:rPr lang="en-US" sz="2400" dirty="0"/>
              <a:t> </a:t>
            </a:r>
            <a:r>
              <a:rPr lang="en-US" sz="2400" dirty="0" err="1"/>
              <a:t>signala</a:t>
            </a:r>
            <a:r>
              <a:rPr lang="en-US" sz="2400" dirty="0"/>
              <a:t> – </a:t>
            </a:r>
            <a:r>
              <a:rPr lang="en-US" sz="2400" dirty="0" err="1"/>
              <a:t>kako</a:t>
            </a:r>
            <a:r>
              <a:rPr lang="en-US" sz="2400" dirty="0"/>
              <a:t> </a:t>
            </a:r>
            <a:r>
              <a:rPr lang="en-US" sz="2400" dirty="0" err="1"/>
              <a:t>kad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zaslepljeni</a:t>
            </a:r>
            <a:r>
              <a:rPr lang="en-US" sz="24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2ACF67-182D-43C9-A76F-50D4AA769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31" y="3487757"/>
            <a:ext cx="2731740" cy="3370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B94E8-6858-4406-8FCE-CB95FC0997C3}"/>
              </a:ext>
            </a:extLst>
          </p:cNvPr>
          <p:cNvSpPr txBox="1"/>
          <p:nvPr/>
        </p:nvSpPr>
        <p:spPr>
          <a:xfrm>
            <a:off x="6605347" y="4145124"/>
            <a:ext cx="3218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 </a:t>
            </a:r>
            <a:r>
              <a:rPr lang="en-US" dirty="0" err="1"/>
              <a:t>šta</a:t>
            </a:r>
            <a:r>
              <a:rPr lang="en-US" dirty="0"/>
              <a:t> me </a:t>
            </a:r>
            <a:r>
              <a:rPr lang="en-US" dirty="0" err="1"/>
              <a:t>briga</a:t>
            </a:r>
            <a:r>
              <a:rPr lang="en-US" dirty="0"/>
              <a:t> za </a:t>
            </a:r>
            <a:r>
              <a:rPr lang="en-US" dirty="0" err="1"/>
              <a:t>komarce</a:t>
            </a:r>
            <a:r>
              <a:rPr lang="en-US" dirty="0"/>
              <a:t>, </a:t>
            </a:r>
            <a:r>
              <a:rPr lang="en-US" dirty="0" err="1"/>
              <a:t>još</a:t>
            </a:r>
            <a:r>
              <a:rPr lang="en-US" dirty="0"/>
              <a:t> </a:t>
            </a:r>
            <a:r>
              <a:rPr lang="en-US" dirty="0" err="1"/>
              <a:t>bolje</a:t>
            </a:r>
            <a:r>
              <a:rPr lang="en-US" dirty="0"/>
              <a:t> </a:t>
            </a:r>
            <a:r>
              <a:rPr lang="en-US" dirty="0" err="1"/>
              <a:t>ako</a:t>
            </a:r>
            <a:r>
              <a:rPr lang="en-US" dirty="0"/>
              <a:t> </a:t>
            </a:r>
            <a:r>
              <a:rPr lang="en-US" dirty="0" err="1"/>
              <a:t>uginu</a:t>
            </a:r>
            <a:r>
              <a:rPr lang="en-US" dirty="0"/>
              <a:t>!</a:t>
            </a:r>
          </a:p>
        </p:txBody>
      </p:sp>
      <p:pic>
        <p:nvPicPr>
          <p:cNvPr id="9218" name="Picture 2" descr="Light pollution can foil plant-insect hookups | Science News for ...">
            <a:extLst>
              <a:ext uri="{FF2B5EF4-FFF2-40B4-BE49-F238E27FC236}">
                <a16:creationId xmlns:a16="http://schemas.microsoft.com/office/drawing/2014/main" id="{A9A33E71-D0B1-4B27-976B-E4477E59C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49" y="3157803"/>
            <a:ext cx="6564889" cy="351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Light pollution is altering plant and animal behaviour">
            <a:extLst>
              <a:ext uri="{FF2B5EF4-FFF2-40B4-BE49-F238E27FC236}">
                <a16:creationId xmlns:a16="http://schemas.microsoft.com/office/drawing/2014/main" id="{F488E8F2-8B6F-4D90-A773-00411A7D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444" y="3158985"/>
            <a:ext cx="4642982" cy="351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C13241-107A-4080-8B82-D74DC719EFBE}"/>
              </a:ext>
            </a:extLst>
          </p:cNvPr>
          <p:cNvSpPr txBox="1"/>
          <p:nvPr/>
        </p:nvSpPr>
        <p:spPr>
          <a:xfrm>
            <a:off x="6294796" y="4986954"/>
            <a:ext cx="3310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Pa </a:t>
            </a:r>
            <a:r>
              <a:rPr lang="en-US" dirty="0" err="1"/>
              <a:t>nemamo</a:t>
            </a:r>
            <a:r>
              <a:rPr lang="en-US" dirty="0"/>
              <a:t> mi </a:t>
            </a:r>
            <a:r>
              <a:rPr lang="en-US" dirty="0" err="1"/>
              <a:t>zgrade</a:t>
            </a:r>
            <a:r>
              <a:rPr lang="en-US" dirty="0"/>
              <a:t> </a:t>
            </a:r>
          </a:p>
          <a:p>
            <a:pPr algn="r"/>
            <a:r>
              <a:rPr lang="en-US" dirty="0"/>
              <a:t>od 50 </a:t>
            </a:r>
            <a:r>
              <a:rPr lang="en-US" dirty="0" err="1"/>
              <a:t>spratova</a:t>
            </a:r>
            <a:r>
              <a:rPr lang="en-US" dirty="0"/>
              <a:t>!</a:t>
            </a:r>
          </a:p>
        </p:txBody>
      </p:sp>
      <p:pic>
        <p:nvPicPr>
          <p:cNvPr id="9222" name="Picture 6" descr="Fireflies Have a Mating Problem: The Lights Are Always On - The ...">
            <a:extLst>
              <a:ext uri="{FF2B5EF4-FFF2-40B4-BE49-F238E27FC236}">
                <a16:creationId xmlns:a16="http://schemas.microsoft.com/office/drawing/2014/main" id="{ECEC8167-DF2D-42FC-9A60-B619F1C01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3" y="3189603"/>
            <a:ext cx="5221089" cy="347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98D517D-9E13-4636-B651-467D0734E0C3}"/>
              </a:ext>
            </a:extLst>
          </p:cNvPr>
          <p:cNvSpPr txBox="1"/>
          <p:nvPr/>
        </p:nvSpPr>
        <p:spPr>
          <a:xfrm>
            <a:off x="6317533" y="5761959"/>
            <a:ext cx="3310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U </a:t>
            </a:r>
            <a:r>
              <a:rPr lang="en-US" dirty="0" err="1"/>
              <a:t>pravu</a:t>
            </a:r>
            <a:r>
              <a:rPr lang="en-US" dirty="0"/>
              <a:t> </a:t>
            </a:r>
            <a:r>
              <a:rPr lang="en-US" dirty="0" err="1"/>
              <a:t>si</a:t>
            </a:r>
            <a:r>
              <a:rPr lang="en-US" dirty="0"/>
              <a:t>… </a:t>
            </a:r>
            <a:r>
              <a:rPr lang="en-US" dirty="0" err="1"/>
              <a:t>svice</a:t>
            </a:r>
            <a:r>
              <a:rPr lang="en-US" dirty="0"/>
              <a:t> </a:t>
            </a:r>
            <a:r>
              <a:rPr lang="en-US" dirty="0" err="1"/>
              <a:t>nisam</a:t>
            </a:r>
            <a:r>
              <a:rPr lang="en-US" dirty="0"/>
              <a:t> </a:t>
            </a:r>
          </a:p>
          <a:p>
            <a:pPr algn="r"/>
            <a:r>
              <a:rPr lang="en-US" dirty="0" err="1"/>
              <a:t>dugo</a:t>
            </a:r>
            <a:r>
              <a:rPr lang="en-US" dirty="0"/>
              <a:t> video.</a:t>
            </a:r>
          </a:p>
        </p:txBody>
      </p:sp>
    </p:spTree>
    <p:extLst>
      <p:ext uri="{BB962C8B-B14F-4D97-AF65-F5344CB8AC3E}">
        <p14:creationId xmlns:p14="http://schemas.microsoft.com/office/powerpoint/2010/main" val="57635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	</a:t>
            </a:r>
            <a:r>
              <a:rPr lang="en-US" sz="2800" dirty="0" err="1"/>
              <a:t>Kornjače</a:t>
            </a:r>
            <a:r>
              <a:rPr lang="en-US" sz="2800" dirty="0"/>
              <a:t> </a:t>
            </a:r>
            <a:r>
              <a:rPr lang="en-US" sz="2800" dirty="0" err="1"/>
              <a:t>partijaju</a:t>
            </a:r>
            <a:r>
              <a:rPr lang="en-US" sz="2800" dirty="0"/>
              <a:t> u </a:t>
            </a:r>
            <a:r>
              <a:rPr lang="en-US" sz="2800" dirty="0" err="1"/>
              <a:t>Majamiju</a:t>
            </a:r>
            <a:r>
              <a:rPr lang="en-US" sz="28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359978" y="1828800"/>
            <a:ext cx="115237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Morske</a:t>
            </a:r>
            <a:r>
              <a:rPr lang="en-US" sz="2400" dirty="0"/>
              <a:t> </a:t>
            </a:r>
            <a:r>
              <a:rPr lang="en-US" sz="2400" dirty="0" err="1"/>
              <a:t>kornjače</a:t>
            </a:r>
            <a:r>
              <a:rPr lang="en-US" sz="2400" dirty="0"/>
              <a:t> </a:t>
            </a:r>
            <a:r>
              <a:rPr lang="en-US" sz="2400" dirty="0" err="1"/>
              <a:t>izlaze</a:t>
            </a:r>
            <a:r>
              <a:rPr lang="en-US" sz="2400" dirty="0"/>
              <a:t> </a:t>
            </a:r>
            <a:r>
              <a:rPr lang="en-US" sz="2400" dirty="0" err="1"/>
              <a:t>iz</a:t>
            </a:r>
            <a:r>
              <a:rPr lang="en-US" sz="2400" dirty="0"/>
              <a:t> </a:t>
            </a:r>
            <a:r>
              <a:rPr lang="en-US" sz="2400" dirty="0" err="1"/>
              <a:t>jaja</a:t>
            </a:r>
            <a:r>
              <a:rPr lang="en-US" sz="2400" dirty="0"/>
              <a:t> u </a:t>
            </a:r>
            <a:r>
              <a:rPr lang="en-US" sz="2400" dirty="0" err="1"/>
              <a:t>noćnim</a:t>
            </a:r>
            <a:r>
              <a:rPr lang="en-US" sz="2400" dirty="0"/>
              <a:t> </a:t>
            </a:r>
            <a:r>
              <a:rPr lang="en-US" sz="2400" dirty="0" err="1"/>
              <a:t>satima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orijentišu</a:t>
            </a:r>
            <a:r>
              <a:rPr lang="en-US" sz="2400" dirty="0"/>
              <a:t> se </a:t>
            </a:r>
            <a:r>
              <a:rPr lang="en-US" sz="2400" dirty="0" err="1"/>
              <a:t>prirodnom</a:t>
            </a:r>
            <a:r>
              <a:rPr lang="en-US" sz="2400" dirty="0"/>
              <a:t> </a:t>
            </a:r>
            <a:r>
              <a:rPr lang="en-US" sz="2400" dirty="0" err="1"/>
              <a:t>svetlošću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Najveća</a:t>
            </a:r>
            <a:r>
              <a:rPr lang="en-US" sz="2400" dirty="0"/>
              <a:t> </a:t>
            </a:r>
            <a:r>
              <a:rPr lang="en-US" sz="2400" dirty="0" err="1"/>
              <a:t>gnezdilišta</a:t>
            </a:r>
            <a:r>
              <a:rPr lang="en-US" sz="2400" dirty="0"/>
              <a:t> se </a:t>
            </a:r>
            <a:r>
              <a:rPr lang="en-US" sz="2400" dirty="0" err="1"/>
              <a:t>nalaze</a:t>
            </a:r>
            <a:r>
              <a:rPr lang="en-US" sz="2400" dirty="0"/>
              <a:t> u </a:t>
            </a:r>
            <a:r>
              <a:rPr lang="en-US" sz="2400" dirty="0" err="1"/>
              <a:t>Srednjoj</a:t>
            </a:r>
            <a:r>
              <a:rPr lang="en-US" sz="2400" dirty="0"/>
              <a:t> </a:t>
            </a:r>
            <a:r>
              <a:rPr lang="en-US" sz="2400" dirty="0" err="1"/>
              <a:t>Americi</a:t>
            </a:r>
            <a:r>
              <a:rPr lang="en-US" sz="2400" dirty="0"/>
              <a:t>, primer </a:t>
            </a:r>
            <a:r>
              <a:rPr lang="en-US" sz="2400" dirty="0" err="1"/>
              <a:t>poluostrvo</a:t>
            </a:r>
            <a:r>
              <a:rPr lang="en-US" sz="2400" dirty="0"/>
              <a:t> Florida</a:t>
            </a:r>
          </a:p>
        </p:txBody>
      </p:sp>
      <p:pic>
        <p:nvPicPr>
          <p:cNvPr id="10242" name="Picture 2" descr="Light &amp; Sound - Urban Marine Ecology">
            <a:extLst>
              <a:ext uri="{FF2B5EF4-FFF2-40B4-BE49-F238E27FC236}">
                <a16:creationId xmlns:a16="http://schemas.microsoft.com/office/drawing/2014/main" id="{811BF68D-3CFA-49F1-8D4A-4138953D56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80" y="2794130"/>
            <a:ext cx="3295650" cy="390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erp Rage Cry Blank Template - Imgflip">
            <a:extLst>
              <a:ext uri="{FF2B5EF4-FFF2-40B4-BE49-F238E27FC236}">
                <a16:creationId xmlns:a16="http://schemas.microsoft.com/office/drawing/2014/main" id="{EBE44DA9-8D4F-49FC-B7D6-2EE0C8603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1780" y="4679576"/>
            <a:ext cx="2239440" cy="217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ow do the hatchlings reach the ocean? - Green Sea Turtles">
            <a:extLst>
              <a:ext uri="{FF2B5EF4-FFF2-40B4-BE49-F238E27FC236}">
                <a16:creationId xmlns:a16="http://schemas.microsoft.com/office/drawing/2014/main" id="{85DF7B89-A432-407E-821C-E8388C5ED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364" y="2794130"/>
            <a:ext cx="4818529" cy="389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3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	</a:t>
            </a:r>
            <a:r>
              <a:rPr lang="en-US" sz="2800" dirty="0" err="1"/>
              <a:t>Noć</a:t>
            </a:r>
            <a:r>
              <a:rPr lang="en-US" sz="2800" dirty="0"/>
              <a:t> je </a:t>
            </a:r>
            <a:r>
              <a:rPr lang="en-US" sz="2800" dirty="0" err="1"/>
              <a:t>kratko</a:t>
            </a:r>
            <a:r>
              <a:rPr lang="en-US" sz="2800" dirty="0"/>
              <a:t> </a:t>
            </a:r>
            <a:r>
              <a:rPr lang="en-US" sz="2800" dirty="0" err="1"/>
              <a:t>trajala</a:t>
            </a:r>
            <a:r>
              <a:rPr lang="en-US" sz="2800" dirty="0"/>
              <a:t>, a </a:t>
            </a:r>
            <a:r>
              <a:rPr lang="en-US" sz="2800" dirty="0" err="1"/>
              <a:t>nama</a:t>
            </a:r>
            <a:r>
              <a:rPr lang="en-US" sz="2800" dirty="0"/>
              <a:t> je </a:t>
            </a:r>
            <a:r>
              <a:rPr lang="en-US" sz="2800" dirty="0" err="1"/>
              <a:t>trebala</a:t>
            </a:r>
            <a:r>
              <a:rPr lang="en-US" sz="2800" dirty="0"/>
              <a:t> – </a:t>
            </a:r>
            <a:r>
              <a:rPr lang="en-US" sz="2800" dirty="0" err="1"/>
              <a:t>najduža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svetu</a:t>
            </a:r>
            <a:r>
              <a:rPr lang="en-US" sz="28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359978" y="1828800"/>
            <a:ext cx="110521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Ljudi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sastavni</a:t>
            </a:r>
            <a:r>
              <a:rPr lang="en-US" sz="2400" dirty="0"/>
              <a:t> deo </a:t>
            </a:r>
            <a:r>
              <a:rPr lang="en-US" sz="2400" dirty="0" err="1"/>
              <a:t>prirode</a:t>
            </a:r>
            <a:r>
              <a:rPr lang="en-US" sz="2400" dirty="0"/>
              <a:t>, </a:t>
            </a:r>
            <a:r>
              <a:rPr lang="en-US" sz="2400" dirty="0" err="1"/>
              <a:t>evoluirali</a:t>
            </a:r>
            <a:r>
              <a:rPr lang="en-US" sz="2400" dirty="0"/>
              <a:t> pod </a:t>
            </a:r>
            <a:r>
              <a:rPr lang="en-US" sz="2400" dirty="0" err="1"/>
              <a:t>istim</a:t>
            </a:r>
            <a:r>
              <a:rPr lang="en-US" sz="2400" dirty="0"/>
              <a:t> </a:t>
            </a:r>
            <a:r>
              <a:rPr lang="en-US" sz="2400" dirty="0" err="1"/>
              <a:t>uslovima</a:t>
            </a:r>
            <a:r>
              <a:rPr lang="en-US" sz="2400" dirty="0"/>
              <a:t> </a:t>
            </a:r>
            <a:r>
              <a:rPr lang="en-US" sz="2400" dirty="0" err="1"/>
              <a:t>smene</a:t>
            </a:r>
            <a:r>
              <a:rPr lang="en-US" sz="2400" dirty="0"/>
              <a:t> dana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noći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ostatak</a:t>
            </a:r>
            <a:r>
              <a:rPr lang="en-US" sz="2400" dirty="0"/>
              <a:t> </a:t>
            </a:r>
            <a:r>
              <a:rPr lang="en-US" sz="2400" dirty="0" err="1"/>
              <a:t>živog</a:t>
            </a:r>
            <a:r>
              <a:rPr lang="en-US" sz="2400" dirty="0"/>
              <a:t> </a:t>
            </a:r>
            <a:r>
              <a:rPr lang="en-US" sz="2400" dirty="0" err="1"/>
              <a:t>sveta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Melatonin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kvalitet</a:t>
            </a:r>
            <a:r>
              <a:rPr lang="en-US" sz="2400" dirty="0"/>
              <a:t> </a:t>
            </a:r>
            <a:r>
              <a:rPr lang="en-US" sz="2400" dirty="0" err="1"/>
              <a:t>sna</a:t>
            </a:r>
            <a:r>
              <a:rPr lang="en-US" sz="2400" dirty="0"/>
              <a:t>!</a:t>
            </a:r>
          </a:p>
        </p:txBody>
      </p:sp>
      <p:pic>
        <p:nvPicPr>
          <p:cNvPr id="11266" name="Picture 2" descr="We can't thrive in a world without darkness | Aeon Essays">
            <a:extLst>
              <a:ext uri="{FF2B5EF4-FFF2-40B4-BE49-F238E27FC236}">
                <a16:creationId xmlns:a16="http://schemas.microsoft.com/office/drawing/2014/main" id="{9D2CF538-7B29-4535-8D14-E0A89BBD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8" y="3976958"/>
            <a:ext cx="3926541" cy="24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B7F1D-18C7-4BBD-97F0-8DB172CDB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859" y="2669531"/>
            <a:ext cx="7485529" cy="3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11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	</a:t>
            </a:r>
            <a:r>
              <a:rPr lang="en-US" sz="2800" dirty="0" err="1"/>
              <a:t>Noć</a:t>
            </a:r>
            <a:r>
              <a:rPr lang="en-US" sz="2800" dirty="0"/>
              <a:t> je </a:t>
            </a:r>
            <a:r>
              <a:rPr lang="en-US" sz="2800" dirty="0" err="1"/>
              <a:t>kratko</a:t>
            </a:r>
            <a:r>
              <a:rPr lang="en-US" sz="2800" dirty="0"/>
              <a:t> </a:t>
            </a:r>
            <a:r>
              <a:rPr lang="en-US" sz="2800" dirty="0" err="1"/>
              <a:t>trajala</a:t>
            </a:r>
            <a:r>
              <a:rPr lang="en-US" sz="2800" dirty="0"/>
              <a:t>, a </a:t>
            </a:r>
            <a:r>
              <a:rPr lang="en-US" sz="2800" dirty="0" err="1"/>
              <a:t>nama</a:t>
            </a:r>
            <a:r>
              <a:rPr lang="en-US" sz="2800" dirty="0"/>
              <a:t> je </a:t>
            </a:r>
            <a:r>
              <a:rPr lang="en-US" sz="2800" dirty="0" err="1"/>
              <a:t>trebala</a:t>
            </a:r>
            <a:r>
              <a:rPr lang="en-US" sz="2800" dirty="0"/>
              <a:t> – </a:t>
            </a:r>
            <a:r>
              <a:rPr lang="en-US" sz="2800" dirty="0" err="1"/>
              <a:t>najduža</a:t>
            </a:r>
            <a:r>
              <a:rPr lang="en-US" sz="2800" dirty="0"/>
              <a:t> </a:t>
            </a:r>
            <a:r>
              <a:rPr lang="en-US" sz="2800" dirty="0" err="1"/>
              <a:t>na</a:t>
            </a:r>
            <a:r>
              <a:rPr lang="en-US" sz="2800" dirty="0"/>
              <a:t> </a:t>
            </a:r>
            <a:r>
              <a:rPr lang="en-US" sz="2800" dirty="0" err="1"/>
              <a:t>svetu</a:t>
            </a:r>
            <a:r>
              <a:rPr lang="en-US" sz="2800" dirty="0"/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359978" y="1828800"/>
            <a:ext cx="110521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Ljudi</a:t>
            </a:r>
            <a:r>
              <a:rPr lang="en-US" sz="2400" dirty="0"/>
              <a:t> </a:t>
            </a:r>
            <a:r>
              <a:rPr lang="en-US" sz="2400" dirty="0" err="1"/>
              <a:t>su</a:t>
            </a:r>
            <a:r>
              <a:rPr lang="en-US" sz="2400" dirty="0"/>
              <a:t> </a:t>
            </a:r>
            <a:r>
              <a:rPr lang="en-US" sz="2400" dirty="0" err="1"/>
              <a:t>sastavni</a:t>
            </a:r>
            <a:r>
              <a:rPr lang="en-US" sz="2400" dirty="0"/>
              <a:t> deo </a:t>
            </a:r>
            <a:r>
              <a:rPr lang="en-US" sz="2400" dirty="0" err="1"/>
              <a:t>prirode</a:t>
            </a:r>
            <a:r>
              <a:rPr lang="en-US" sz="2400" dirty="0"/>
              <a:t>, </a:t>
            </a:r>
            <a:r>
              <a:rPr lang="en-US" sz="2400" dirty="0" err="1"/>
              <a:t>evoluirali</a:t>
            </a:r>
            <a:r>
              <a:rPr lang="en-US" sz="2400" dirty="0"/>
              <a:t> pod </a:t>
            </a:r>
            <a:r>
              <a:rPr lang="en-US" sz="2400" dirty="0" err="1"/>
              <a:t>istim</a:t>
            </a:r>
            <a:r>
              <a:rPr lang="en-US" sz="2400" dirty="0"/>
              <a:t> </a:t>
            </a:r>
            <a:r>
              <a:rPr lang="en-US" sz="2400" dirty="0" err="1"/>
              <a:t>uslovima</a:t>
            </a:r>
            <a:r>
              <a:rPr lang="en-US" sz="2400" dirty="0"/>
              <a:t> </a:t>
            </a:r>
            <a:r>
              <a:rPr lang="en-US" sz="2400" dirty="0" err="1"/>
              <a:t>smene</a:t>
            </a:r>
            <a:r>
              <a:rPr lang="en-US" sz="2400" dirty="0"/>
              <a:t> dana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noći</a:t>
            </a:r>
            <a:r>
              <a:rPr lang="en-US" sz="2400" dirty="0"/>
              <a:t> </a:t>
            </a:r>
          </a:p>
          <a:p>
            <a:r>
              <a:rPr lang="en-US" sz="2400" dirty="0" err="1"/>
              <a:t>kao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ostatak</a:t>
            </a:r>
            <a:r>
              <a:rPr lang="en-US" sz="2400" dirty="0"/>
              <a:t> </a:t>
            </a:r>
            <a:r>
              <a:rPr lang="en-US" sz="2400" dirty="0" err="1"/>
              <a:t>živog</a:t>
            </a:r>
            <a:r>
              <a:rPr lang="en-US" sz="2400" dirty="0"/>
              <a:t> </a:t>
            </a:r>
            <a:r>
              <a:rPr lang="en-US" sz="2400" dirty="0" err="1"/>
              <a:t>sveta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Melatonin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kvalitet</a:t>
            </a:r>
            <a:r>
              <a:rPr lang="en-US" sz="2400" dirty="0"/>
              <a:t> </a:t>
            </a:r>
            <a:r>
              <a:rPr lang="en-US" sz="2400" dirty="0" err="1"/>
              <a:t>sna</a:t>
            </a:r>
            <a:r>
              <a:rPr lang="en-US" sz="2400" dirty="0"/>
              <a:t>!</a:t>
            </a:r>
          </a:p>
        </p:txBody>
      </p:sp>
      <p:pic>
        <p:nvPicPr>
          <p:cNvPr id="11266" name="Picture 2" descr="We can't thrive in a world without darkness | Aeon Essays">
            <a:extLst>
              <a:ext uri="{FF2B5EF4-FFF2-40B4-BE49-F238E27FC236}">
                <a16:creationId xmlns:a16="http://schemas.microsoft.com/office/drawing/2014/main" id="{9D2CF538-7B29-4535-8D14-E0A89BBDE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78" y="3976958"/>
            <a:ext cx="3926541" cy="245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7B7F1D-18C7-4BBD-97F0-8DB172CDB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859" y="2669531"/>
            <a:ext cx="7485529" cy="388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60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653DF70-C3D7-49B1-B0B2-385EDBC690E4}"/>
              </a:ext>
            </a:extLst>
          </p:cNvPr>
          <p:cNvSpPr/>
          <p:nvPr/>
        </p:nvSpPr>
        <p:spPr>
          <a:xfrm>
            <a:off x="5208494" y="3147675"/>
            <a:ext cx="6983506" cy="340826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	</a:t>
            </a:r>
            <a:r>
              <a:rPr lang="en-US" sz="2800" dirty="0" err="1"/>
              <a:t>Osvesti</a:t>
            </a:r>
            <a:r>
              <a:rPr lang="en-US" sz="2800" dirty="0"/>
              <a:t> se – </a:t>
            </a:r>
            <a:r>
              <a:rPr lang="en-US" sz="2800" dirty="0" err="1"/>
              <a:t>Ozvezdi</a:t>
            </a:r>
            <a:r>
              <a:rPr lang="en-US" sz="2800" dirty="0"/>
              <a:t> se!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359978" y="1828800"/>
            <a:ext cx="9832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Usmeri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ograniči</a:t>
            </a:r>
            <a:r>
              <a:rPr lang="en-US" sz="2400" dirty="0"/>
              <a:t> </a:t>
            </a:r>
            <a:r>
              <a:rPr lang="en-US" sz="2400" dirty="0" err="1"/>
              <a:t>svetlo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Promeni</a:t>
            </a:r>
            <a:r>
              <a:rPr lang="en-US" sz="2400" dirty="0"/>
              <a:t> </a:t>
            </a:r>
            <a:r>
              <a:rPr lang="en-US" sz="2400" dirty="0" err="1"/>
              <a:t>boju</a:t>
            </a:r>
            <a:r>
              <a:rPr lang="en-US" sz="2400" dirty="0"/>
              <a:t> </a:t>
            </a:r>
            <a:r>
              <a:rPr lang="en-US" sz="2400" dirty="0" err="1"/>
              <a:t>sijalice</a:t>
            </a:r>
            <a:r>
              <a:rPr lang="en-US" sz="2400" dirty="0"/>
              <a:t> (2700 do 3000 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Povedi</a:t>
            </a:r>
            <a:r>
              <a:rPr lang="en-US" sz="2400" dirty="0"/>
              <a:t> </a:t>
            </a:r>
            <a:r>
              <a:rPr lang="en-US" sz="2400" dirty="0" err="1"/>
              <a:t>ljude</a:t>
            </a:r>
            <a:r>
              <a:rPr lang="en-US" sz="2400" dirty="0"/>
              <a:t> da </a:t>
            </a:r>
            <a:r>
              <a:rPr lang="en-US" sz="2400" dirty="0" err="1"/>
              <a:t>posmatraju</a:t>
            </a:r>
            <a:r>
              <a:rPr lang="en-US" sz="2400" dirty="0"/>
              <a:t> </a:t>
            </a:r>
            <a:r>
              <a:rPr lang="en-US" sz="2400" dirty="0" err="1"/>
              <a:t>nebo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pomozi</a:t>
            </a:r>
            <a:r>
              <a:rPr lang="en-US" sz="2400" dirty="0"/>
              <a:t> </a:t>
            </a:r>
            <a:r>
              <a:rPr lang="en-US" sz="2400" dirty="0" err="1"/>
              <a:t>im</a:t>
            </a:r>
            <a:r>
              <a:rPr lang="en-US" sz="2400" dirty="0"/>
              <a:t> da se ne </a:t>
            </a:r>
            <a:r>
              <a:rPr lang="en-US" sz="2400" dirty="0" err="1"/>
              <a:t>plaše</a:t>
            </a:r>
            <a:r>
              <a:rPr lang="en-US" sz="2400" dirty="0"/>
              <a:t> </a:t>
            </a:r>
            <a:r>
              <a:rPr lang="en-US" sz="2400" dirty="0" err="1"/>
              <a:t>mraka</a:t>
            </a:r>
            <a:endParaRPr lang="en-US" sz="2400" dirty="0"/>
          </a:p>
        </p:txBody>
      </p:sp>
      <p:pic>
        <p:nvPicPr>
          <p:cNvPr id="12290" name="Picture 2" descr="Light Pollution Effects - DARK SKY DEFENDERS">
            <a:extLst>
              <a:ext uri="{FF2B5EF4-FFF2-40B4-BE49-F238E27FC236}">
                <a16:creationId xmlns:a16="http://schemas.microsoft.com/office/drawing/2014/main" id="{46F0C8C0-D4A5-413C-B2EB-4E6DACCAB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12" y="3147675"/>
            <a:ext cx="4957482" cy="340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9815C12-42F7-4303-9A73-B5D579EAA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3422" y="3147675"/>
            <a:ext cx="6738578" cy="3659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30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3890A7-9A96-4A6B-BD99-92EC8C1D6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3816"/>
            <a:ext cx="12192000" cy="60441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FD87CB9-EC95-4CE2-A22C-3AC79065846E}"/>
              </a:ext>
            </a:extLst>
          </p:cNvPr>
          <p:cNvSpPr txBox="1"/>
          <p:nvPr/>
        </p:nvSpPr>
        <p:spPr>
          <a:xfrm>
            <a:off x="317634" y="211315"/>
            <a:ext cx="894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Dosis" panose="02010503020202060003" pitchFamily="2" charset="0"/>
              </a:rPr>
              <a:t>ŠTA PREDSTAVLJA </a:t>
            </a:r>
            <a:r>
              <a:rPr lang="en-US" sz="3600" dirty="0">
                <a:solidFill>
                  <a:srgbClr val="FFFF00"/>
                </a:solidFill>
                <a:latin typeface="Dosis" panose="02010503020202060003" pitchFamily="2" charset="0"/>
              </a:rPr>
              <a:t>SVETLOSNO ZAGAĐENJE</a:t>
            </a:r>
          </a:p>
        </p:txBody>
      </p:sp>
    </p:spTree>
    <p:extLst>
      <p:ext uri="{BB962C8B-B14F-4D97-AF65-F5344CB8AC3E}">
        <p14:creationId xmlns:p14="http://schemas.microsoft.com/office/powerpoint/2010/main" val="280390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358FF1-6D1F-482A-A446-A288A862A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0F3B7A-2E1A-405A-A145-0412E00D48F6}"/>
              </a:ext>
            </a:extLst>
          </p:cNvPr>
          <p:cNvSpPr txBox="1"/>
          <p:nvPr/>
        </p:nvSpPr>
        <p:spPr>
          <a:xfrm>
            <a:off x="118334" y="5774802"/>
            <a:ext cx="51105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1"/>
                </a:solidFill>
              </a:rPr>
              <a:t>Hvala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na</a:t>
            </a:r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pažnji</a:t>
            </a:r>
            <a:r>
              <a:rPr lang="en-US" sz="2800" dirty="0">
                <a:solidFill>
                  <a:schemeClr val="bg1"/>
                </a:solidFill>
              </a:rPr>
              <a:t>, </a:t>
            </a:r>
          </a:p>
          <a:p>
            <a:r>
              <a:rPr lang="en-US" sz="2800" dirty="0">
                <a:solidFill>
                  <a:schemeClr val="bg1"/>
                </a:solidFill>
              </a:rPr>
              <a:t>May the Force be with you!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BE68196-0C61-4DBD-ADDB-D9B2233DF42E}"/>
              </a:ext>
            </a:extLst>
          </p:cNvPr>
          <p:cNvGrpSpPr/>
          <p:nvPr/>
        </p:nvGrpSpPr>
        <p:grpSpPr>
          <a:xfrm>
            <a:off x="9089315" y="207981"/>
            <a:ext cx="3102685" cy="4170351"/>
            <a:chOff x="9089315" y="207981"/>
            <a:chExt cx="3102685" cy="417035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C3A1DFB-A9FD-4BFA-AD33-D60FA36D4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89315" y="207981"/>
              <a:ext cx="3102685" cy="310268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7F8EDBC-741A-4969-B925-E5A4440C100E}"/>
                </a:ext>
              </a:extLst>
            </p:cNvPr>
            <p:cNvSpPr txBox="1"/>
            <p:nvPr/>
          </p:nvSpPr>
          <p:spPr>
            <a:xfrm>
              <a:off x="9324907" y="3547335"/>
              <a:ext cx="268618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dirty="0" err="1"/>
                <a:t>Možda</a:t>
              </a:r>
              <a:r>
                <a:rPr lang="en-US" sz="2400" dirty="0"/>
                <a:t> </a:t>
              </a:r>
              <a:r>
                <a:rPr lang="en-US" sz="2400" dirty="0" err="1"/>
                <a:t>ovo</a:t>
              </a:r>
              <a:r>
                <a:rPr lang="en-US" sz="2400" dirty="0"/>
                <a:t> </a:t>
              </a:r>
              <a:r>
                <a:rPr lang="en-US" sz="2400" dirty="0" err="1"/>
                <a:t>ipak</a:t>
              </a:r>
              <a:r>
                <a:rPr lang="en-US" sz="2400" dirty="0"/>
                <a:t> </a:t>
              </a:r>
            </a:p>
            <a:p>
              <a:pPr algn="ctr"/>
              <a:r>
                <a:rPr lang="en-US" sz="2400" dirty="0" err="1"/>
                <a:t>ima</a:t>
              </a:r>
              <a:r>
                <a:rPr lang="en-US" sz="2400" dirty="0"/>
                <a:t> </a:t>
              </a:r>
              <a:r>
                <a:rPr lang="en-US" sz="2400" dirty="0" err="1"/>
                <a:t>nekog</a:t>
              </a:r>
              <a:r>
                <a:rPr lang="en-US" sz="2400" dirty="0"/>
                <a:t> </a:t>
              </a:r>
              <a:r>
                <a:rPr lang="en-US" sz="2400" dirty="0" err="1"/>
                <a:t>smisla</a:t>
              </a:r>
              <a:r>
                <a:rPr lang="en-US" sz="2400" dirty="0"/>
                <a:t>.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0E8EB2F-20C2-4B22-942C-6C2541F2C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0216" y="4807528"/>
            <a:ext cx="1893489" cy="205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1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U helps tackle air pollution in Kosovo with €76.4 million ...">
            <a:extLst>
              <a:ext uri="{FF2B5EF4-FFF2-40B4-BE49-F238E27FC236}">
                <a16:creationId xmlns:a16="http://schemas.microsoft.com/office/drawing/2014/main" id="{79DB299F-1626-42C5-A3C4-8D52DC3D6A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0802"/>
            <a:ext cx="4820805" cy="251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Water and Air Pollution - HISTORY">
            <a:extLst>
              <a:ext uri="{FF2B5EF4-FFF2-40B4-BE49-F238E27FC236}">
                <a16:creationId xmlns:a16="http://schemas.microsoft.com/office/drawing/2014/main" id="{9EBBC558-E9E4-4C00-8FB8-37D151166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10" y="1740802"/>
            <a:ext cx="3770021" cy="251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FAO - Notícias: Report sounds alarm on soil pollution">
            <a:extLst>
              <a:ext uri="{FF2B5EF4-FFF2-40B4-BE49-F238E27FC236}">
                <a16:creationId xmlns:a16="http://schemas.microsoft.com/office/drawing/2014/main" id="{3D22AE70-E842-4BEA-AEB7-16B954A3E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830" y="1740802"/>
            <a:ext cx="4468170" cy="251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6953218-4C22-4593-A531-AA561CC9AC62}"/>
              </a:ext>
            </a:extLst>
          </p:cNvPr>
          <p:cNvGrpSpPr/>
          <p:nvPr/>
        </p:nvGrpSpPr>
        <p:grpSpPr>
          <a:xfrm>
            <a:off x="0" y="4534065"/>
            <a:ext cx="6096684" cy="2323935"/>
            <a:chOff x="0" y="4534065"/>
            <a:chExt cx="6096684" cy="232393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3EE3CF0-1DFC-48A7-840D-B0A41B19ED1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534065"/>
              <a:ext cx="2169006" cy="232393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ED14792-D13D-4DE2-B667-498B4ABA37B1}"/>
                </a:ext>
              </a:extLst>
            </p:cNvPr>
            <p:cNvSpPr txBox="1"/>
            <p:nvPr/>
          </p:nvSpPr>
          <p:spPr>
            <a:xfrm>
              <a:off x="2169006" y="5500090"/>
              <a:ext cx="392767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Molim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te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…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svetlosno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zagađenje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,</a:t>
              </a:r>
            </a:p>
            <a:p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Šta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će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još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da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izmisle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?!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80B8402-4344-466B-B5EF-24577BCD7E70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ŠTA PREDSTAVLJA SVETLOSNO ZAGAĐENJE?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A1C581B-36B8-48F1-9EA7-6032BCADD9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700" y="4375445"/>
            <a:ext cx="2830208" cy="232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96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EE64FE-D782-4A3A-94E4-1E13B49796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408"/>
            <a:ext cx="6193631" cy="41148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ŠTA PREDSTAVLJA SVETLOSNO ZAGAĐENJE?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4E8980-1252-47E3-86C6-4C4EE34E78E5}"/>
              </a:ext>
            </a:extLst>
          </p:cNvPr>
          <p:cNvGrpSpPr/>
          <p:nvPr/>
        </p:nvGrpSpPr>
        <p:grpSpPr>
          <a:xfrm>
            <a:off x="-1" y="1543163"/>
            <a:ext cx="6282465" cy="4636383"/>
            <a:chOff x="-1" y="1543163"/>
            <a:chExt cx="6282465" cy="4636383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A011F4B1-E38C-4068-94F2-0A1B9679D19F}"/>
                </a:ext>
              </a:extLst>
            </p:cNvPr>
            <p:cNvSpPr/>
            <p:nvPr/>
          </p:nvSpPr>
          <p:spPr>
            <a:xfrm>
              <a:off x="-1" y="1667435"/>
              <a:ext cx="6282465" cy="443215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2054" name="Picture 6" descr="Rage Face Script">
              <a:extLst>
                <a:ext uri="{FF2B5EF4-FFF2-40B4-BE49-F238E27FC236}">
                  <a16:creationId xmlns:a16="http://schemas.microsoft.com/office/drawing/2014/main" id="{7A8F4D30-A0E6-48B9-AADA-E05DF0A9F3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0070" y="1543163"/>
              <a:ext cx="3755256" cy="4636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2" name="Picture 4" descr="Cry Memes">
            <a:extLst>
              <a:ext uri="{FF2B5EF4-FFF2-40B4-BE49-F238E27FC236}">
                <a16:creationId xmlns:a16="http://schemas.microsoft.com/office/drawing/2014/main" id="{5D7FCC8F-2970-4FCE-B1B3-84A052592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31" y="2327587"/>
            <a:ext cx="5799349" cy="362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s light pollution making us sick? | CityMetric">
            <a:extLst>
              <a:ext uri="{FF2B5EF4-FFF2-40B4-BE49-F238E27FC236}">
                <a16:creationId xmlns:a16="http://schemas.microsoft.com/office/drawing/2014/main" id="{D2BF8F82-C4C0-4CA4-8C8A-2DB4B8238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95" y="1952513"/>
            <a:ext cx="6216605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53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BEF55F-A14D-4BD9-99E1-AB82471DBBC6}"/>
              </a:ext>
            </a:extLst>
          </p:cNvPr>
          <p:cNvSpPr/>
          <p:nvPr/>
        </p:nvSpPr>
        <p:spPr>
          <a:xfrm>
            <a:off x="0" y="2805953"/>
            <a:ext cx="12192000" cy="19094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ŠTA PREDSTAVLJA SVETLOSNO ZAGAĐENJE?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448235" y="1936377"/>
            <a:ext cx="2863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Najprostije</a:t>
            </a:r>
            <a:r>
              <a:rPr lang="en-US" sz="2400" dirty="0"/>
              <a:t> </a:t>
            </a:r>
            <a:r>
              <a:rPr lang="en-US" sz="2400" dirty="0" err="1"/>
              <a:t>rečeno</a:t>
            </a:r>
            <a:r>
              <a:rPr lang="en-US" sz="2400" dirty="0"/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6878C-9EC2-42F3-A284-77BF06D53742}"/>
              </a:ext>
            </a:extLst>
          </p:cNvPr>
          <p:cNvSpPr txBox="1"/>
          <p:nvPr/>
        </p:nvSpPr>
        <p:spPr>
          <a:xfrm>
            <a:off x="2115669" y="3046871"/>
            <a:ext cx="7871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“</a:t>
            </a:r>
            <a:r>
              <a:rPr lang="en-US" sz="2800" dirty="0" err="1">
                <a:solidFill>
                  <a:srgbClr val="FFC000"/>
                </a:solidFill>
              </a:rPr>
              <a:t>Svetlosno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zagađenje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predstavlja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izmenu</a:t>
            </a:r>
            <a:r>
              <a:rPr lang="en-US" sz="2800" dirty="0">
                <a:solidFill>
                  <a:srgbClr val="FFC000"/>
                </a:solidFill>
              </a:rPr>
              <a:t> (</a:t>
            </a:r>
            <a:r>
              <a:rPr lang="en-US" sz="2800" dirty="0" err="1">
                <a:solidFill>
                  <a:srgbClr val="FFC000"/>
                </a:solidFill>
              </a:rPr>
              <a:t>prirodnog</a:t>
            </a:r>
            <a:r>
              <a:rPr lang="en-US" sz="2800" dirty="0">
                <a:solidFill>
                  <a:srgbClr val="FFC000"/>
                </a:solidFill>
              </a:rPr>
              <a:t>) </a:t>
            </a:r>
            <a:r>
              <a:rPr lang="en-US" sz="2800" dirty="0" err="1">
                <a:solidFill>
                  <a:srgbClr val="FFC000"/>
                </a:solidFill>
              </a:rPr>
              <a:t>nivoa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svetlosti</a:t>
            </a:r>
            <a:r>
              <a:rPr lang="en-US" sz="2800" dirty="0">
                <a:solidFill>
                  <a:srgbClr val="FFC000"/>
                </a:solidFill>
              </a:rPr>
              <a:t> u </a:t>
            </a:r>
            <a:r>
              <a:rPr lang="en-US" sz="2800" dirty="0" err="1">
                <a:solidFill>
                  <a:srgbClr val="FFC000"/>
                </a:solidFill>
              </a:rPr>
              <a:t>noćnim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satima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</a:p>
          <a:p>
            <a:pPr algn="ctr"/>
            <a:r>
              <a:rPr lang="en-US" sz="2800" dirty="0" err="1">
                <a:solidFill>
                  <a:srgbClr val="FFC000"/>
                </a:solidFill>
              </a:rPr>
              <a:t>usled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veštačkih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izvora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osvetljenja</a:t>
            </a:r>
            <a:r>
              <a:rPr lang="en-US" sz="2800" dirty="0">
                <a:solidFill>
                  <a:srgbClr val="FFC000"/>
                </a:solidFill>
              </a:rPr>
              <a:t>”</a:t>
            </a:r>
          </a:p>
        </p:txBody>
      </p:sp>
      <p:pic>
        <p:nvPicPr>
          <p:cNvPr id="3074" name="Picture 2" descr="derp&quot; Meme Templates - Imgflip">
            <a:extLst>
              <a:ext uri="{FF2B5EF4-FFF2-40B4-BE49-F238E27FC236}">
                <a16:creationId xmlns:a16="http://schemas.microsoft.com/office/drawing/2014/main" id="{892AB047-0D26-4DDE-81F9-E0492EFC6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5" y="5226422"/>
            <a:ext cx="1631577" cy="1631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027BEE2-AFEF-4406-92C6-07F78693C877}"/>
              </a:ext>
            </a:extLst>
          </p:cNvPr>
          <p:cNvGrpSpPr/>
          <p:nvPr/>
        </p:nvGrpSpPr>
        <p:grpSpPr>
          <a:xfrm>
            <a:off x="3409441" y="3185678"/>
            <a:ext cx="8872511" cy="3672322"/>
            <a:chOff x="3409441" y="3185678"/>
            <a:chExt cx="8872511" cy="367232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49608FD-5ABC-4994-82FC-13BAABFF7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05363" y="3185678"/>
              <a:ext cx="2976589" cy="3672322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644CE8-2C3A-4765-B009-4FD766504D69}"/>
                </a:ext>
              </a:extLst>
            </p:cNvPr>
            <p:cNvSpPr txBox="1"/>
            <p:nvPr/>
          </p:nvSpPr>
          <p:spPr>
            <a:xfrm>
              <a:off x="3409441" y="5226422"/>
              <a:ext cx="598625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Pa dobro, ja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svakako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noću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budem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kod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kuće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</a:p>
            <a:p>
              <a:pPr algn="r"/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To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nije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priroda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,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mogu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da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palim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svetla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koliko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hoću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1650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1BEF55F-A14D-4BD9-99E1-AB82471DBBC6}"/>
              </a:ext>
            </a:extLst>
          </p:cNvPr>
          <p:cNvSpPr/>
          <p:nvPr/>
        </p:nvSpPr>
        <p:spPr>
          <a:xfrm>
            <a:off x="0" y="2805953"/>
            <a:ext cx="12192000" cy="19094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ŠTA PREDSTAVLJA SVETLOSNO ZAGAĐENJE?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448235" y="1936377"/>
            <a:ext cx="5971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Ako</a:t>
            </a:r>
            <a:r>
              <a:rPr lang="en-US" sz="2400" dirty="0"/>
              <a:t> </a:t>
            </a:r>
            <a:r>
              <a:rPr lang="en-US" sz="2400" dirty="0" err="1"/>
              <a:t>situaciju</a:t>
            </a:r>
            <a:r>
              <a:rPr lang="en-US" sz="2400" dirty="0"/>
              <a:t> </a:t>
            </a:r>
            <a:r>
              <a:rPr lang="en-US" sz="2400" dirty="0" err="1"/>
              <a:t>prenesemo</a:t>
            </a:r>
            <a:r>
              <a:rPr lang="en-US" sz="2400" dirty="0"/>
              <a:t> u </a:t>
            </a:r>
            <a:r>
              <a:rPr lang="en-US" sz="2400" dirty="0" err="1"/>
              <a:t>naše</a:t>
            </a:r>
            <a:r>
              <a:rPr lang="en-US" sz="2400" dirty="0"/>
              <a:t> </a:t>
            </a:r>
            <a:r>
              <a:rPr lang="en-US" sz="2400" dirty="0" err="1"/>
              <a:t>domove</a:t>
            </a:r>
            <a:r>
              <a:rPr lang="en-US" sz="2400" dirty="0"/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A6878C-9EC2-42F3-A284-77BF06D53742}"/>
              </a:ext>
            </a:extLst>
          </p:cNvPr>
          <p:cNvSpPr txBox="1"/>
          <p:nvPr/>
        </p:nvSpPr>
        <p:spPr>
          <a:xfrm>
            <a:off x="2115669" y="3046871"/>
            <a:ext cx="78710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“</a:t>
            </a:r>
            <a:r>
              <a:rPr lang="en-US" sz="2800" dirty="0" err="1">
                <a:solidFill>
                  <a:srgbClr val="FFC000"/>
                </a:solidFill>
              </a:rPr>
              <a:t>Svetlosno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zagađenje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predstavlja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određen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nivo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i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vrstu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osvetljenja</a:t>
            </a:r>
            <a:r>
              <a:rPr lang="en-US" sz="2800" dirty="0">
                <a:solidFill>
                  <a:srgbClr val="FFC000"/>
                </a:solidFill>
              </a:rPr>
              <a:t> u </a:t>
            </a:r>
            <a:r>
              <a:rPr lang="en-US" sz="2800" dirty="0" err="1">
                <a:solidFill>
                  <a:srgbClr val="FFC000"/>
                </a:solidFill>
              </a:rPr>
              <a:t>zatvorenoj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prostoriji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koja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ugrožava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naše</a:t>
            </a:r>
            <a:r>
              <a:rPr lang="en-US" sz="2800" dirty="0">
                <a:solidFill>
                  <a:srgbClr val="FFC000"/>
                </a:solidFill>
              </a:rPr>
              <a:t> </a:t>
            </a:r>
            <a:r>
              <a:rPr lang="en-US" sz="2800" dirty="0" err="1">
                <a:solidFill>
                  <a:srgbClr val="FFC000"/>
                </a:solidFill>
              </a:rPr>
              <a:t>zdravlje</a:t>
            </a:r>
            <a:r>
              <a:rPr lang="en-US" sz="2800" dirty="0">
                <a:solidFill>
                  <a:srgbClr val="FFC000"/>
                </a:solidFill>
              </a:rPr>
              <a:t>”</a:t>
            </a:r>
          </a:p>
        </p:txBody>
      </p:sp>
      <p:pic>
        <p:nvPicPr>
          <p:cNvPr id="4098" name="Picture 2" descr="curious derp Blank Template - Imgflip">
            <a:extLst>
              <a:ext uri="{FF2B5EF4-FFF2-40B4-BE49-F238E27FC236}">
                <a16:creationId xmlns:a16="http://schemas.microsoft.com/office/drawing/2014/main" id="{1430448A-B176-4FB4-998A-AF57C3FCF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47" y="4940753"/>
            <a:ext cx="1763246" cy="1917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C614F7B-CAA0-402B-A55E-9FE81545C3A0}"/>
              </a:ext>
            </a:extLst>
          </p:cNvPr>
          <p:cNvGrpSpPr/>
          <p:nvPr/>
        </p:nvGrpSpPr>
        <p:grpSpPr>
          <a:xfrm>
            <a:off x="8507506" y="3880580"/>
            <a:ext cx="3372972" cy="2828364"/>
            <a:chOff x="8507506" y="3880580"/>
            <a:chExt cx="3372972" cy="28283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B65347E-7F39-4E9D-BA80-54C817B224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2114" y="3880580"/>
              <a:ext cx="2828364" cy="2828364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7F505F5-53C9-47F8-B76E-96239E39B09C}"/>
                </a:ext>
              </a:extLst>
            </p:cNvPr>
            <p:cNvSpPr txBox="1"/>
            <p:nvPr/>
          </p:nvSpPr>
          <p:spPr>
            <a:xfrm>
              <a:off x="8507506" y="5448224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Hm.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108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UZROCI I POSLEDICE SVETLOSNOG ZAGAĐENJA?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448235" y="1936377"/>
            <a:ext cx="3302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Nekoliko</a:t>
            </a:r>
            <a:r>
              <a:rPr lang="en-US" sz="2400" dirty="0"/>
              <a:t> </a:t>
            </a:r>
            <a:r>
              <a:rPr lang="en-US" sz="2400" dirty="0" err="1"/>
              <a:t>kratkih</a:t>
            </a:r>
            <a:r>
              <a:rPr lang="en-US" sz="2400" dirty="0"/>
              <a:t> </a:t>
            </a:r>
            <a:r>
              <a:rPr lang="en-US" sz="2400" dirty="0" err="1"/>
              <a:t>priča</a:t>
            </a:r>
            <a:r>
              <a:rPr lang="en-US" sz="2400" dirty="0"/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3D7E9-75C8-4F3D-BE88-6B704C34A122}"/>
              </a:ext>
            </a:extLst>
          </p:cNvPr>
          <p:cNvSpPr txBox="1"/>
          <p:nvPr/>
        </p:nvSpPr>
        <p:spPr>
          <a:xfrm>
            <a:off x="448235" y="2788282"/>
            <a:ext cx="65495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err="1"/>
              <a:t>Šilja</a:t>
            </a:r>
            <a:r>
              <a:rPr lang="en-US" dirty="0"/>
              <a:t> je </a:t>
            </a:r>
            <a:r>
              <a:rPr lang="en-US" dirty="0" err="1"/>
              <a:t>kriv</a:t>
            </a:r>
            <a:r>
              <a:rPr lang="en-US" dirty="0"/>
              <a:t> za </a:t>
            </a:r>
            <a:r>
              <a:rPr lang="en-US" dirty="0" err="1"/>
              <a:t>sve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 err="1"/>
              <a:t>Voldemor</a:t>
            </a:r>
            <a:r>
              <a:rPr lang="en-US" dirty="0"/>
              <a:t>, Dart </a:t>
            </a:r>
            <a:r>
              <a:rPr lang="en-US" dirty="0" err="1"/>
              <a:t>Vejder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Sauron </a:t>
            </a:r>
            <a:r>
              <a:rPr lang="en-US" dirty="0" err="1"/>
              <a:t>nastupaju</a:t>
            </a:r>
            <a:r>
              <a:rPr lang="en-US" dirty="0"/>
              <a:t>!</a:t>
            </a:r>
          </a:p>
          <a:p>
            <a:pPr marL="342900" indent="-342900">
              <a:buAutoNum type="arabicPeriod"/>
            </a:pPr>
            <a:r>
              <a:rPr lang="en-US" dirty="0" err="1"/>
              <a:t>Gospodine</a:t>
            </a:r>
            <a:r>
              <a:rPr lang="en-US" dirty="0"/>
              <a:t> </a:t>
            </a:r>
            <a:r>
              <a:rPr lang="en-US" dirty="0" err="1"/>
              <a:t>policajče</a:t>
            </a:r>
            <a:r>
              <a:rPr lang="en-US" dirty="0"/>
              <a:t>, </a:t>
            </a:r>
            <a:r>
              <a:rPr lang="en-US" dirty="0" err="1"/>
              <a:t>uhapsite</a:t>
            </a:r>
            <a:r>
              <a:rPr lang="en-US" dirty="0"/>
              <a:t> </a:t>
            </a:r>
            <a:r>
              <a:rPr lang="en-US" dirty="0" err="1"/>
              <a:t>ove</a:t>
            </a:r>
            <a:r>
              <a:rPr lang="en-US" dirty="0"/>
              <a:t> </a:t>
            </a:r>
            <a:r>
              <a:rPr lang="en-US" dirty="0" err="1"/>
              <a:t>zvezde</a:t>
            </a:r>
            <a:r>
              <a:rPr lang="en-US" dirty="0"/>
              <a:t>!</a:t>
            </a:r>
          </a:p>
          <a:p>
            <a:pPr marL="342900" indent="-342900">
              <a:buFontTx/>
              <a:buAutoNum type="arabicPeriod"/>
            </a:pPr>
            <a:r>
              <a:rPr lang="en-US" dirty="0" err="1"/>
              <a:t>Insekti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Ultra </a:t>
            </a:r>
            <a:r>
              <a:rPr lang="en-US" dirty="0" err="1"/>
              <a:t>maratonu</a:t>
            </a:r>
            <a:r>
              <a:rPr lang="en-US" dirty="0"/>
              <a:t> </a:t>
            </a:r>
            <a:r>
              <a:rPr lang="en-US" dirty="0" err="1"/>
              <a:t>oko</a:t>
            </a:r>
            <a:r>
              <a:rPr lang="en-US" dirty="0"/>
              <a:t> </a:t>
            </a:r>
            <a:r>
              <a:rPr lang="en-US" dirty="0" err="1"/>
              <a:t>sijalice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err="1"/>
              <a:t>Kornjače</a:t>
            </a:r>
            <a:r>
              <a:rPr lang="en-US" dirty="0"/>
              <a:t> </a:t>
            </a:r>
            <a:r>
              <a:rPr lang="en-US" dirty="0" err="1"/>
              <a:t>partijaju</a:t>
            </a:r>
            <a:r>
              <a:rPr lang="en-US" dirty="0"/>
              <a:t> u </a:t>
            </a:r>
            <a:r>
              <a:rPr lang="en-US" dirty="0" err="1"/>
              <a:t>Majamiju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 err="1"/>
              <a:t>Noć</a:t>
            </a:r>
            <a:r>
              <a:rPr lang="en-US" dirty="0"/>
              <a:t> je </a:t>
            </a:r>
            <a:r>
              <a:rPr lang="en-US" dirty="0" err="1"/>
              <a:t>kratko</a:t>
            </a:r>
            <a:r>
              <a:rPr lang="en-US" dirty="0"/>
              <a:t> </a:t>
            </a:r>
            <a:r>
              <a:rPr lang="en-US" dirty="0" err="1"/>
              <a:t>trajala</a:t>
            </a:r>
            <a:r>
              <a:rPr lang="en-US" dirty="0"/>
              <a:t>, a </a:t>
            </a:r>
            <a:r>
              <a:rPr lang="en-US" dirty="0" err="1"/>
              <a:t>nama</a:t>
            </a:r>
            <a:r>
              <a:rPr lang="en-US" dirty="0"/>
              <a:t> je </a:t>
            </a:r>
            <a:r>
              <a:rPr lang="en-US" dirty="0" err="1"/>
              <a:t>trebala</a:t>
            </a:r>
            <a:r>
              <a:rPr lang="en-US" dirty="0"/>
              <a:t> – </a:t>
            </a:r>
            <a:r>
              <a:rPr lang="en-US" dirty="0" err="1"/>
              <a:t>najduža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svetu</a:t>
            </a:r>
            <a:r>
              <a:rPr lang="en-US" dirty="0"/>
              <a:t>.</a:t>
            </a:r>
          </a:p>
          <a:p>
            <a:pPr marL="342900" indent="-342900">
              <a:buAutoNum type="arabicPeriod"/>
            </a:pPr>
            <a:r>
              <a:rPr lang="en-US" dirty="0" err="1"/>
              <a:t>Osvesti</a:t>
            </a:r>
            <a:r>
              <a:rPr lang="en-US" dirty="0"/>
              <a:t> se – </a:t>
            </a:r>
            <a:r>
              <a:rPr lang="en-US" dirty="0" err="1"/>
              <a:t>ozvezdi</a:t>
            </a:r>
            <a:r>
              <a:rPr lang="en-US" dirty="0"/>
              <a:t> se!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C9799F3-866A-45EA-8714-AA84C3D4CCD5}"/>
              </a:ext>
            </a:extLst>
          </p:cNvPr>
          <p:cNvGrpSpPr/>
          <p:nvPr/>
        </p:nvGrpSpPr>
        <p:grpSpPr>
          <a:xfrm>
            <a:off x="6490447" y="3330389"/>
            <a:ext cx="5903258" cy="3527611"/>
            <a:chOff x="6490447" y="3330389"/>
            <a:chExt cx="5903258" cy="352761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1F7B62-3FA6-4A11-B166-8D8064299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6094" y="3330389"/>
              <a:ext cx="3527611" cy="352761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A9978E9-8182-4D7C-90BE-AC745EAD8405}"/>
                </a:ext>
              </a:extLst>
            </p:cNvPr>
            <p:cNvSpPr txBox="1"/>
            <p:nvPr/>
          </p:nvSpPr>
          <p:spPr>
            <a:xfrm>
              <a:off x="6490447" y="5387788"/>
              <a:ext cx="22970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Zar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je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ovo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 </a:t>
              </a:r>
              <a:r>
                <a:rPr lang="en-US" sz="2000" dirty="0" err="1">
                  <a:solidFill>
                    <a:schemeClr val="accent6">
                      <a:lumMod val="50000"/>
                    </a:schemeClr>
                  </a:solidFill>
                </a:rPr>
                <a:t>nauka</a:t>
              </a:r>
              <a:r>
                <a:rPr lang="en-US" sz="2000" dirty="0">
                  <a:solidFill>
                    <a:schemeClr val="accent6">
                      <a:lumMod val="50000"/>
                    </a:schemeClr>
                  </a:solidFill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1650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BC10D6-EBB9-4B9A-937C-EBA35FF415D1}"/>
              </a:ext>
            </a:extLst>
          </p:cNvPr>
          <p:cNvCxnSpPr>
            <a:stCxn id="5122" idx="3"/>
            <a:endCxn id="5126" idx="1"/>
          </p:cNvCxnSpPr>
          <p:nvPr/>
        </p:nvCxnSpPr>
        <p:spPr>
          <a:xfrm>
            <a:off x="4067735" y="4865595"/>
            <a:ext cx="4585893" cy="1220"/>
          </a:xfrm>
          <a:prstGeom prst="straightConnector1">
            <a:avLst/>
          </a:prstGeom>
          <a:ln w="762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bg1"/>
                </a:solidFill>
              </a:rPr>
              <a:t>  	</a:t>
            </a:r>
            <a:r>
              <a:rPr lang="en-US" sz="2800" dirty="0" err="1">
                <a:solidFill>
                  <a:schemeClr val="bg1"/>
                </a:solidFill>
              </a:rPr>
              <a:t>Šilja</a:t>
            </a:r>
            <a:r>
              <a:rPr lang="en-US" sz="2800" dirty="0">
                <a:solidFill>
                  <a:schemeClr val="bg1"/>
                </a:solidFill>
              </a:rPr>
              <a:t> je </a:t>
            </a:r>
            <a:r>
              <a:rPr lang="en-US" sz="2800" dirty="0" err="1">
                <a:solidFill>
                  <a:schemeClr val="bg1"/>
                </a:solidFill>
              </a:rPr>
              <a:t>kriv</a:t>
            </a:r>
            <a:r>
              <a:rPr lang="en-US" sz="2800" dirty="0">
                <a:solidFill>
                  <a:schemeClr val="bg1"/>
                </a:solidFill>
              </a:rPr>
              <a:t> za </a:t>
            </a:r>
            <a:r>
              <a:rPr lang="en-US" sz="2800" dirty="0" err="1">
                <a:solidFill>
                  <a:schemeClr val="bg1"/>
                </a:solidFill>
              </a:rPr>
              <a:t>sve</a:t>
            </a:r>
            <a:r>
              <a:rPr lang="en-US" sz="28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448235" y="1936377"/>
            <a:ext cx="1075384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U </a:t>
            </a:r>
            <a:r>
              <a:rPr lang="en-US" sz="2400" b="1" dirty="0" err="1"/>
              <a:t>dalekoj</a:t>
            </a:r>
            <a:r>
              <a:rPr lang="en-US" sz="2400" b="1" dirty="0"/>
              <a:t> </a:t>
            </a:r>
            <a:r>
              <a:rPr lang="en-US" sz="2400" b="1" dirty="0" err="1"/>
              <a:t>prošlosti</a:t>
            </a:r>
            <a:r>
              <a:rPr lang="en-US" sz="2400" b="1" dirty="0"/>
              <a:t> </a:t>
            </a:r>
            <a:r>
              <a:rPr lang="en-US" sz="2400" dirty="0" err="1"/>
              <a:t>svetlost</a:t>
            </a:r>
            <a:r>
              <a:rPr lang="en-US" sz="2400" dirty="0"/>
              <a:t> je </a:t>
            </a:r>
            <a:r>
              <a:rPr lang="en-US" sz="2400" dirty="0" err="1"/>
              <a:t>značila</a:t>
            </a:r>
            <a:r>
              <a:rPr lang="en-US" sz="2400" dirty="0"/>
              <a:t> </a:t>
            </a:r>
            <a:r>
              <a:rPr lang="en-US" sz="2400" dirty="0" err="1"/>
              <a:t>sigurnost</a:t>
            </a:r>
            <a:r>
              <a:rPr lang="en-US" sz="2400" dirty="0"/>
              <a:t>, </a:t>
            </a:r>
            <a:r>
              <a:rPr lang="en-US" sz="2400" dirty="0" err="1"/>
              <a:t>toplotu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uslov</a:t>
            </a:r>
            <a:r>
              <a:rPr lang="en-US" sz="2400" dirty="0"/>
              <a:t> da </a:t>
            </a:r>
            <a:r>
              <a:rPr lang="en-US" sz="2400" dirty="0" err="1"/>
              <a:t>preživite</a:t>
            </a:r>
            <a:r>
              <a:rPr lang="en-US" sz="2400" dirty="0"/>
              <a:t>.</a:t>
            </a:r>
          </a:p>
          <a:p>
            <a:r>
              <a:rPr lang="en-US" sz="2400" b="1" dirty="0" err="1"/>
              <a:t>Sveća</a:t>
            </a:r>
            <a:r>
              <a:rPr lang="en-US" sz="2400" b="1" dirty="0"/>
              <a:t> od </a:t>
            </a:r>
            <a:r>
              <a:rPr lang="en-US" sz="2400" b="1" dirty="0" err="1"/>
              <a:t>voska</a:t>
            </a:r>
            <a:r>
              <a:rPr lang="en-US" sz="2400" dirty="0"/>
              <a:t> se </a:t>
            </a:r>
            <a:r>
              <a:rPr lang="en-US" sz="2400" dirty="0" err="1"/>
              <a:t>koristila</a:t>
            </a:r>
            <a:r>
              <a:rPr lang="en-US" sz="2400" dirty="0"/>
              <a:t> </a:t>
            </a:r>
            <a:r>
              <a:rPr lang="en-US" sz="2400" dirty="0" err="1"/>
              <a:t>samo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najbogatijim</a:t>
            </a:r>
            <a:r>
              <a:rPr lang="en-US" sz="2400" dirty="0"/>
              <a:t> </a:t>
            </a:r>
            <a:r>
              <a:rPr lang="en-US" sz="2400" dirty="0" err="1"/>
              <a:t>dvorovima</a:t>
            </a:r>
            <a:r>
              <a:rPr lang="en-US" sz="2400" dirty="0"/>
              <a:t>.</a:t>
            </a:r>
          </a:p>
          <a:p>
            <a:r>
              <a:rPr lang="en-US" sz="2400" dirty="0" err="1"/>
              <a:t>Kada</a:t>
            </a:r>
            <a:r>
              <a:rPr lang="en-US" sz="2400" dirty="0"/>
              <a:t> je </a:t>
            </a:r>
            <a:r>
              <a:rPr lang="en-US" sz="2400" dirty="0" err="1"/>
              <a:t>sijalica</a:t>
            </a:r>
            <a:r>
              <a:rPr lang="en-US" sz="2400" dirty="0"/>
              <a:t> </a:t>
            </a:r>
            <a:r>
              <a:rPr lang="en-US" sz="2400" dirty="0" err="1"/>
              <a:t>napravljena</a:t>
            </a:r>
            <a:r>
              <a:rPr lang="en-US" sz="2400" dirty="0"/>
              <a:t>, </a:t>
            </a:r>
            <a:r>
              <a:rPr lang="en-US" sz="2400" dirty="0" err="1"/>
              <a:t>postala</a:t>
            </a:r>
            <a:r>
              <a:rPr lang="en-US" sz="2400" dirty="0"/>
              <a:t> je </a:t>
            </a:r>
            <a:r>
              <a:rPr lang="en-US" sz="2400" b="1" dirty="0" err="1"/>
              <a:t>simbol</a:t>
            </a:r>
            <a:r>
              <a:rPr lang="en-US" sz="2400" b="1" dirty="0"/>
              <a:t> </a:t>
            </a:r>
            <a:r>
              <a:rPr lang="en-US" sz="2400" b="1" dirty="0" err="1"/>
              <a:t>ideje</a:t>
            </a:r>
            <a:r>
              <a:rPr lang="en-US" sz="2400" b="1" dirty="0"/>
              <a:t>, </a:t>
            </a:r>
            <a:r>
              <a:rPr lang="en-US" sz="2400" b="1" dirty="0" err="1"/>
              <a:t>inovacije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napretka</a:t>
            </a:r>
            <a:r>
              <a:rPr lang="en-US" sz="2400" b="1" dirty="0"/>
              <a:t>. </a:t>
            </a:r>
          </a:p>
        </p:txBody>
      </p:sp>
      <p:pic>
        <p:nvPicPr>
          <p:cNvPr id="5122" name="Picture 2" descr="Control of fire by early humans - Wikipedia">
            <a:extLst>
              <a:ext uri="{FF2B5EF4-FFF2-40B4-BE49-F238E27FC236}">
                <a16:creationId xmlns:a16="http://schemas.microsoft.com/office/drawing/2014/main" id="{783FCB40-9B8E-439A-9DE6-786D770BF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9683"/>
            <a:ext cx="4067735" cy="27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52 Best Medieval - Household Items images | Medieval, Period ...">
            <a:extLst>
              <a:ext uri="{FF2B5EF4-FFF2-40B4-BE49-F238E27FC236}">
                <a16:creationId xmlns:a16="http://schemas.microsoft.com/office/drawing/2014/main" id="{C2BF7235-8E19-419B-8898-DC8CA1922E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7077" y="3509683"/>
            <a:ext cx="2057846" cy="2711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dea Bulb - TV Tropes">
            <a:extLst>
              <a:ext uri="{FF2B5EF4-FFF2-40B4-BE49-F238E27FC236}">
                <a16:creationId xmlns:a16="http://schemas.microsoft.com/office/drawing/2014/main" id="{2B741BD9-7D7B-40D5-BD8E-5B4EEB17D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3628" y="3512124"/>
            <a:ext cx="3538372" cy="2709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628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This Monkey Looks Like Voldemort | Time">
            <a:extLst>
              <a:ext uri="{FF2B5EF4-FFF2-40B4-BE49-F238E27FC236}">
                <a16:creationId xmlns:a16="http://schemas.microsoft.com/office/drawing/2014/main" id="{075F4E96-08AB-4543-93DF-62B797421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62" y="3258939"/>
            <a:ext cx="6525236" cy="3262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	</a:t>
            </a:r>
            <a:r>
              <a:rPr lang="en-US" sz="2800" dirty="0" err="1"/>
              <a:t>Voldemor</a:t>
            </a:r>
            <a:r>
              <a:rPr lang="en-US" sz="2800" dirty="0"/>
              <a:t>, Dart </a:t>
            </a:r>
            <a:r>
              <a:rPr lang="en-US" sz="2800" dirty="0" err="1"/>
              <a:t>Vejder</a:t>
            </a:r>
            <a:r>
              <a:rPr lang="en-US" sz="2800" dirty="0"/>
              <a:t> </a:t>
            </a:r>
            <a:r>
              <a:rPr lang="en-US" sz="2800" dirty="0" err="1"/>
              <a:t>i</a:t>
            </a:r>
            <a:r>
              <a:rPr lang="en-US" sz="2800" dirty="0"/>
              <a:t> Sauron </a:t>
            </a:r>
            <a:r>
              <a:rPr lang="en-US" sz="2800" dirty="0" err="1"/>
              <a:t>nastupaju</a:t>
            </a:r>
            <a:r>
              <a:rPr lang="en-US" sz="2800" dirty="0"/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448235" y="1936377"/>
            <a:ext cx="10270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Noć</a:t>
            </a:r>
            <a:r>
              <a:rPr lang="en-US" sz="2400" dirty="0"/>
              <a:t> </a:t>
            </a:r>
            <a:r>
              <a:rPr lang="en-US" sz="2400" dirty="0" err="1"/>
              <a:t>postaje</a:t>
            </a:r>
            <a:r>
              <a:rPr lang="en-US" sz="2400" dirty="0"/>
              <a:t> </a:t>
            </a:r>
            <a:r>
              <a:rPr lang="en-US" sz="2400" b="1" dirty="0" err="1"/>
              <a:t>simbol</a:t>
            </a:r>
            <a:r>
              <a:rPr lang="en-US" sz="2400" b="1" dirty="0"/>
              <a:t> za </a:t>
            </a:r>
            <a:r>
              <a:rPr lang="en-US" sz="2400" b="1" dirty="0" err="1"/>
              <a:t>kriminal</a:t>
            </a:r>
            <a:r>
              <a:rPr lang="en-US" sz="2400" b="1" dirty="0"/>
              <a:t>, </a:t>
            </a:r>
            <a:r>
              <a:rPr lang="en-US" sz="2400" b="1" dirty="0" err="1"/>
              <a:t>opasnost</a:t>
            </a:r>
            <a:r>
              <a:rPr lang="en-US" sz="2400" b="1" dirty="0"/>
              <a:t> </a:t>
            </a:r>
            <a:r>
              <a:rPr lang="en-US" sz="2400" b="1" dirty="0" err="1"/>
              <a:t>i</a:t>
            </a:r>
            <a:r>
              <a:rPr lang="en-US" sz="2400" b="1" dirty="0"/>
              <a:t> </a:t>
            </a:r>
            <a:r>
              <a:rPr lang="en-US" sz="2400" b="1" dirty="0" err="1"/>
              <a:t>loše</a:t>
            </a:r>
            <a:r>
              <a:rPr lang="en-US" sz="2400" b="1" dirty="0"/>
              <a:t> </a:t>
            </a:r>
            <a:r>
              <a:rPr lang="en-US" sz="2400" b="1" dirty="0" err="1"/>
              <a:t>stvari</a:t>
            </a:r>
            <a:r>
              <a:rPr lang="en-US" sz="2400" b="1" dirty="0"/>
              <a:t> </a:t>
            </a:r>
          </a:p>
          <a:p>
            <a:r>
              <a:rPr lang="en-US" sz="2400" dirty="0" err="1"/>
              <a:t>Filmovi</a:t>
            </a:r>
            <a:r>
              <a:rPr lang="en-US" sz="2400" dirty="0"/>
              <a:t>, </a:t>
            </a:r>
            <a:r>
              <a:rPr lang="en-US" sz="2400" dirty="0" err="1"/>
              <a:t>serije</a:t>
            </a:r>
            <a:r>
              <a:rPr lang="en-US" sz="2400" dirty="0"/>
              <a:t>, pa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reklame</a:t>
            </a:r>
            <a:r>
              <a:rPr lang="en-US" sz="2400" dirty="0"/>
              <a:t>! </a:t>
            </a:r>
            <a:r>
              <a:rPr lang="en-US" sz="2400" dirty="0" err="1"/>
              <a:t>Svi</a:t>
            </a:r>
            <a:r>
              <a:rPr lang="en-US" sz="2400" dirty="0"/>
              <a:t> </a:t>
            </a:r>
            <a:r>
              <a:rPr lang="en-US" sz="2400" dirty="0" err="1"/>
              <a:t>imaju</a:t>
            </a:r>
            <a:r>
              <a:rPr lang="en-US" sz="2400" dirty="0"/>
              <a:t> za </a:t>
            </a:r>
            <a:r>
              <a:rPr lang="en-US" sz="2400" dirty="0" err="1"/>
              <a:t>cilj</a:t>
            </a:r>
            <a:r>
              <a:rPr lang="en-US" sz="2400" dirty="0"/>
              <a:t> da </a:t>
            </a:r>
            <a:r>
              <a:rPr lang="en-US" sz="2400" dirty="0" err="1"/>
              <a:t>ukrote</a:t>
            </a:r>
            <a:r>
              <a:rPr lang="en-US" sz="2400" dirty="0"/>
              <a:t> </a:t>
            </a:r>
            <a:r>
              <a:rPr lang="en-US" sz="2400" dirty="0" err="1"/>
              <a:t>noć</a:t>
            </a:r>
            <a:r>
              <a:rPr lang="en-US" sz="2400" dirty="0"/>
              <a:t> </a:t>
            </a:r>
            <a:r>
              <a:rPr lang="en-US" sz="2400" dirty="0" err="1"/>
              <a:t>i</a:t>
            </a:r>
            <a:r>
              <a:rPr lang="en-US" sz="2400" dirty="0"/>
              <a:t> </a:t>
            </a:r>
            <a:r>
              <a:rPr lang="en-US" sz="2400" dirty="0" err="1"/>
              <a:t>produže</a:t>
            </a:r>
            <a:r>
              <a:rPr lang="en-US" sz="2400" dirty="0"/>
              <a:t> dan.</a:t>
            </a:r>
          </a:p>
        </p:txBody>
      </p:sp>
      <p:pic>
        <p:nvPicPr>
          <p:cNvPr id="7170" name="Picture 2" descr="Star Wars: How a Huge Story Leak Drove a Wedge Between Darth Vader ...">
            <a:extLst>
              <a:ext uri="{FF2B5EF4-FFF2-40B4-BE49-F238E27FC236}">
                <a16:creationId xmlns:a16="http://schemas.microsoft.com/office/drawing/2014/main" id="{0F5F3D24-E3C6-40F6-AB6D-D801EE8CAD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2" r="15763"/>
          <a:stretch/>
        </p:blipFill>
        <p:spPr bwMode="auto">
          <a:xfrm>
            <a:off x="0" y="3268862"/>
            <a:ext cx="3329239" cy="325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auron (The Lord Of The Rings) | The hobbit, Lord of the rings ...">
            <a:extLst>
              <a:ext uri="{FF2B5EF4-FFF2-40B4-BE49-F238E27FC236}">
                <a16:creationId xmlns:a16="http://schemas.microsoft.com/office/drawing/2014/main" id="{11188631-D85E-45FB-A10D-91925A41D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2480" y="3258938"/>
            <a:ext cx="2439520" cy="3252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562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CEA5822-532A-4A6F-B2E1-DDE8F736C09D}"/>
              </a:ext>
            </a:extLst>
          </p:cNvPr>
          <p:cNvSpPr/>
          <p:nvPr/>
        </p:nvSpPr>
        <p:spPr>
          <a:xfrm>
            <a:off x="0" y="158620"/>
            <a:ext cx="12192000" cy="109168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	</a:t>
            </a:r>
            <a:r>
              <a:rPr lang="en-US" sz="2800" dirty="0" err="1"/>
              <a:t>Gospodine</a:t>
            </a:r>
            <a:r>
              <a:rPr lang="en-US" sz="2800" dirty="0"/>
              <a:t> </a:t>
            </a:r>
            <a:r>
              <a:rPr lang="en-US" sz="2800" dirty="0" err="1"/>
              <a:t>policajče</a:t>
            </a:r>
            <a:r>
              <a:rPr lang="en-US" sz="2800" dirty="0"/>
              <a:t>, </a:t>
            </a:r>
            <a:r>
              <a:rPr lang="en-US" sz="2800" dirty="0" err="1"/>
              <a:t>uhapsite</a:t>
            </a:r>
            <a:r>
              <a:rPr lang="en-US" sz="2800" dirty="0"/>
              <a:t> </a:t>
            </a:r>
            <a:r>
              <a:rPr lang="en-US" sz="2800" dirty="0" err="1"/>
              <a:t>ove</a:t>
            </a:r>
            <a:r>
              <a:rPr lang="en-US" sz="2800" dirty="0"/>
              <a:t> </a:t>
            </a:r>
            <a:r>
              <a:rPr lang="en-US" sz="2800" dirty="0" err="1"/>
              <a:t>zvezde</a:t>
            </a:r>
            <a:r>
              <a:rPr lang="en-US" sz="2800" dirty="0"/>
              <a:t>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9C91CE-D916-44D0-93AE-A3A976D99A8F}"/>
              </a:ext>
            </a:extLst>
          </p:cNvPr>
          <p:cNvSpPr txBox="1"/>
          <p:nvPr/>
        </p:nvSpPr>
        <p:spPr>
          <a:xfrm>
            <a:off x="359978" y="1828800"/>
            <a:ext cx="1183202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1994. </a:t>
            </a:r>
            <a:r>
              <a:rPr lang="en-US" sz="2400" dirty="0" err="1"/>
              <a:t>godine</a:t>
            </a:r>
            <a:r>
              <a:rPr lang="en-US" sz="2400" dirty="0"/>
              <a:t> </a:t>
            </a:r>
            <a:r>
              <a:rPr lang="en-US" sz="2400" dirty="0" err="1"/>
              <a:t>zemljotres</a:t>
            </a:r>
            <a:r>
              <a:rPr lang="en-US" sz="2400" dirty="0"/>
              <a:t> u Los </a:t>
            </a:r>
            <a:r>
              <a:rPr lang="en-US" sz="2400" dirty="0" err="1"/>
              <a:t>Anđelesu</a:t>
            </a:r>
            <a:endParaRPr lang="en-US" sz="2400" dirty="0"/>
          </a:p>
          <a:p>
            <a:r>
              <a:rPr lang="en-US" sz="2400" dirty="0"/>
              <a:t>“</a:t>
            </a:r>
            <a:r>
              <a:rPr lang="en-US" sz="2400" dirty="0" err="1"/>
              <a:t>Izumiranje</a:t>
            </a:r>
            <a:r>
              <a:rPr lang="en-US" sz="2400" dirty="0"/>
              <a:t> </a:t>
            </a:r>
            <a:r>
              <a:rPr lang="en-US" sz="2400" dirty="0" err="1"/>
              <a:t>iskustva</a:t>
            </a:r>
            <a:r>
              <a:rPr lang="en-US" sz="2400" dirty="0"/>
              <a:t>” / </a:t>
            </a:r>
            <a:r>
              <a:rPr lang="en-US" sz="2400" dirty="0" err="1"/>
              <a:t>Šetnja</a:t>
            </a:r>
            <a:r>
              <a:rPr lang="en-US" sz="2400" dirty="0"/>
              <a:t> po </a:t>
            </a:r>
            <a:r>
              <a:rPr lang="en-US" sz="2400" dirty="0" err="1"/>
              <a:t>Fruškoj</a:t>
            </a:r>
            <a:r>
              <a:rPr lang="en-US" sz="2400" dirty="0"/>
              <a:t> gori</a:t>
            </a:r>
          </a:p>
          <a:p>
            <a:r>
              <a:rPr lang="en-US" sz="2400" dirty="0"/>
              <a:t>2001. </a:t>
            </a:r>
            <a:r>
              <a:rPr lang="en-US" sz="2400" dirty="0" err="1"/>
              <a:t>Godine</a:t>
            </a:r>
            <a:r>
              <a:rPr lang="en-US" sz="2400" dirty="0"/>
              <a:t> 40% </a:t>
            </a:r>
            <a:r>
              <a:rPr lang="en-US" sz="2400" dirty="0" err="1"/>
              <a:t>građana</a:t>
            </a:r>
            <a:r>
              <a:rPr lang="en-US" sz="2400" dirty="0"/>
              <a:t> </a:t>
            </a:r>
            <a:r>
              <a:rPr lang="en-US" sz="2400" dirty="0" err="1"/>
              <a:t>Sjedinjenih</a:t>
            </a:r>
            <a:r>
              <a:rPr lang="en-US" sz="2400" dirty="0"/>
              <a:t> </a:t>
            </a:r>
            <a:r>
              <a:rPr lang="en-US" sz="2400" dirty="0" err="1"/>
              <a:t>Američkih</a:t>
            </a:r>
            <a:r>
              <a:rPr lang="en-US" sz="2400" dirty="0"/>
              <a:t> </a:t>
            </a:r>
            <a:r>
              <a:rPr lang="en-US" sz="2400" dirty="0" err="1"/>
              <a:t>država</a:t>
            </a:r>
            <a:r>
              <a:rPr lang="en-US" sz="2400" dirty="0"/>
              <a:t> </a:t>
            </a:r>
            <a:r>
              <a:rPr lang="en-US" sz="2400" dirty="0" err="1"/>
              <a:t>nije</a:t>
            </a:r>
            <a:r>
              <a:rPr lang="en-US" sz="2400" dirty="0"/>
              <a:t> </a:t>
            </a:r>
            <a:r>
              <a:rPr lang="en-US" sz="2400" dirty="0" err="1"/>
              <a:t>videlo</a:t>
            </a:r>
            <a:r>
              <a:rPr lang="en-US" sz="2400" dirty="0"/>
              <a:t> </a:t>
            </a:r>
            <a:r>
              <a:rPr lang="en-US" sz="2400" dirty="0" err="1"/>
              <a:t>prirodno</a:t>
            </a:r>
            <a:r>
              <a:rPr lang="en-US" sz="2400" dirty="0"/>
              <a:t> </a:t>
            </a:r>
            <a:r>
              <a:rPr lang="en-US" sz="2400" dirty="0" err="1"/>
              <a:t>nebo</a:t>
            </a:r>
            <a:endParaRPr lang="en-US" sz="2400" dirty="0"/>
          </a:p>
        </p:txBody>
      </p:sp>
      <p:pic>
        <p:nvPicPr>
          <p:cNvPr id="8194" name="Picture 2" descr="Light Pollution | International Dark-Sky Association">
            <a:extLst>
              <a:ext uri="{FF2B5EF4-FFF2-40B4-BE49-F238E27FC236}">
                <a16:creationId xmlns:a16="http://schemas.microsoft.com/office/drawing/2014/main" id="{EEF6004F-FD74-402F-AE7D-D8E936550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24372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2ACF67-182D-43C9-A76F-50D4AA769F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931" y="3487757"/>
            <a:ext cx="2731740" cy="3370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1B94E8-6858-4406-8FCE-CB95FC0997C3}"/>
              </a:ext>
            </a:extLst>
          </p:cNvPr>
          <p:cNvSpPr txBox="1"/>
          <p:nvPr/>
        </p:nvSpPr>
        <p:spPr>
          <a:xfrm>
            <a:off x="6143625" y="5341613"/>
            <a:ext cx="3496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Ma </a:t>
            </a:r>
            <a:r>
              <a:rPr lang="en-US" dirty="0" err="1"/>
              <a:t>daj</a:t>
            </a:r>
            <a:r>
              <a:rPr lang="en-US" dirty="0"/>
              <a:t>, ne </a:t>
            </a:r>
            <a:r>
              <a:rPr lang="en-US" dirty="0" err="1"/>
              <a:t>možeš</a:t>
            </a:r>
            <a:r>
              <a:rPr lang="en-US" dirty="0"/>
              <a:t> </a:t>
            </a:r>
            <a:r>
              <a:rPr lang="en-US" dirty="0" err="1"/>
              <a:t>porediti</a:t>
            </a:r>
            <a:r>
              <a:rPr lang="en-US" dirty="0"/>
              <a:t> </a:t>
            </a:r>
            <a:r>
              <a:rPr lang="en-US" dirty="0" err="1"/>
              <a:t>Ameriku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Srbiju</a:t>
            </a:r>
            <a:r>
              <a:rPr lang="en-US" dirty="0"/>
              <a:t>. </a:t>
            </a:r>
          </a:p>
          <a:p>
            <a:pPr algn="r"/>
            <a:r>
              <a:rPr lang="en-US" dirty="0"/>
              <a:t>Los </a:t>
            </a:r>
            <a:r>
              <a:rPr lang="en-US" dirty="0" err="1"/>
              <a:t>Anđeles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Beograd, ma </a:t>
            </a:r>
            <a:r>
              <a:rPr lang="en-US" dirty="0" err="1"/>
              <a:t>baš</a:t>
            </a:r>
            <a:r>
              <a:rPr lang="en-US" dirty="0"/>
              <a:t>! </a:t>
            </a:r>
          </a:p>
        </p:txBody>
      </p:sp>
      <p:pic>
        <p:nvPicPr>
          <p:cNvPr id="8196" name="Picture 4" descr="novi beograd nocu | БЕОГРАД">
            <a:extLst>
              <a:ext uri="{FF2B5EF4-FFF2-40B4-BE49-F238E27FC236}">
                <a16:creationId xmlns:a16="http://schemas.microsoft.com/office/drawing/2014/main" id="{390FB645-942A-44AC-91A9-97FDACC79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989" y="3124372"/>
            <a:ext cx="5371540" cy="357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332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AccentBoxVTI">
  <a:themeElements>
    <a:clrScheme name="AnalogousFromDarkSeedLeftStep">
      <a:dk1>
        <a:srgbClr val="000000"/>
      </a:dk1>
      <a:lt1>
        <a:srgbClr val="FFFFFF"/>
      </a:lt1>
      <a:dk2>
        <a:srgbClr val="412431"/>
      </a:dk2>
      <a:lt2>
        <a:srgbClr val="E2E8E5"/>
      </a:lt2>
      <a:accent1>
        <a:srgbClr val="C34D82"/>
      </a:accent1>
      <a:accent2>
        <a:srgbClr val="B13BA1"/>
      </a:accent2>
      <a:accent3>
        <a:srgbClr val="A24DC3"/>
      </a:accent3>
      <a:accent4>
        <a:srgbClr val="6744B5"/>
      </a:accent4>
      <a:accent5>
        <a:srgbClr val="4D5AC3"/>
      </a:accent5>
      <a:accent6>
        <a:srgbClr val="3B7AB1"/>
      </a:accent6>
      <a:hlink>
        <a:srgbClr val="6F6ACD"/>
      </a:hlink>
      <a:folHlink>
        <a:srgbClr val="7F7F7F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560</Words>
  <Application>Microsoft Office PowerPoint</Application>
  <PresentationFormat>Widescreen</PresentationFormat>
  <Paragraphs>73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Avenir Next LT Pro</vt:lpstr>
      <vt:lpstr>Calibri</vt:lpstr>
      <vt:lpstr>Dosis</vt:lpstr>
      <vt:lpstr>AccentBoxVTI</vt:lpstr>
      <vt:lpstr>Gde je nestao Mlečni put?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Gde je nestao Mlečni put?</dc:title>
  <dc:creator>reviewer</dc:creator>
  <cp:lastModifiedBy>reviewer</cp:lastModifiedBy>
  <cp:revision>12</cp:revision>
  <dcterms:created xsi:type="dcterms:W3CDTF">2020-08-03T05:36:56Z</dcterms:created>
  <dcterms:modified xsi:type="dcterms:W3CDTF">2020-08-03T07:27:53Z</dcterms:modified>
</cp:coreProperties>
</file>